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1"/>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Lst>
  <p:sldSz cx="12192000" cy="6858000"/>
  <p:notesSz cx="6858000" cy="9144000"/>
  <p:embeddedFontLst>
    <p:embeddedFont>
      <p:font typeface="Calibri" panose="020F0502020204030204" pitchFamily="34" charset="0"/>
      <p:regular r:id="rId72"/>
      <p:bold r:id="rId73"/>
      <p:italic r:id="rId74"/>
      <p:boldItalic r:id="rId75"/>
    </p:embeddedFont>
    <p:embeddedFont>
      <p:font typeface="Source Sans Pro" panose="020B0503030403020204" pitchFamily="34" charset="0"/>
      <p:regular r:id="rId76"/>
    </p:embeddedFont>
    <p:embeddedFont>
      <p:font typeface="Source Sans Pro Black" panose="020B0803030403020204" pitchFamily="34" charset="77"/>
      <p:bold r:id="rId77"/>
    </p:embeddedFont>
  </p:embeddedFontLst>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DF"/>
    <a:srgbClr val="49AA43"/>
    <a:srgbClr val="FA6D2E"/>
    <a:srgbClr val="FA5F1A"/>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64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BAB43-2496-4A9B-A11E-3BDF8F6CEC1B}" type="datetimeFigureOut">
              <a:rPr lang="en-US" smtClean="0"/>
              <a:t>10/10/20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959EB-D00B-4353-AED1-1217E1A8021F}" type="slidenum">
              <a:rPr lang="en-US" smtClean="0"/>
              <a:t>‹#›</a:t>
            </a:fld>
            <a:endParaRPr lang="en-US"/>
          </a:p>
        </p:txBody>
      </p:sp>
    </p:spTree>
    <p:extLst>
      <p:ext uri="{BB962C8B-B14F-4D97-AF65-F5344CB8AC3E}">
        <p14:creationId xmlns:p14="http://schemas.microsoft.com/office/powerpoint/2010/main" val="216903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a:t>
            </a:fld>
            <a:endParaRPr lang="en-US"/>
          </a:p>
        </p:txBody>
      </p:sp>
    </p:spTree>
    <p:extLst>
      <p:ext uri="{BB962C8B-B14F-4D97-AF65-F5344CB8AC3E}">
        <p14:creationId xmlns:p14="http://schemas.microsoft.com/office/powerpoint/2010/main" val="161177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10</a:t>
            </a:fld>
            <a:endParaRPr lang="en-US"/>
          </a:p>
        </p:txBody>
      </p:sp>
    </p:spTree>
    <p:extLst>
      <p:ext uri="{BB962C8B-B14F-4D97-AF65-F5344CB8AC3E}">
        <p14:creationId xmlns:p14="http://schemas.microsoft.com/office/powerpoint/2010/main" val="61586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11</a:t>
            </a:fld>
            <a:endParaRPr lang="en-US"/>
          </a:p>
        </p:txBody>
      </p:sp>
    </p:spTree>
    <p:extLst>
      <p:ext uri="{BB962C8B-B14F-4D97-AF65-F5344CB8AC3E}">
        <p14:creationId xmlns:p14="http://schemas.microsoft.com/office/powerpoint/2010/main" val="79190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12</a:t>
            </a:fld>
            <a:endParaRPr lang="en-US"/>
          </a:p>
        </p:txBody>
      </p:sp>
    </p:spTree>
    <p:extLst>
      <p:ext uri="{BB962C8B-B14F-4D97-AF65-F5344CB8AC3E}">
        <p14:creationId xmlns:p14="http://schemas.microsoft.com/office/powerpoint/2010/main" val="16487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13</a:t>
            </a:fld>
            <a:endParaRPr lang="en-US"/>
          </a:p>
        </p:txBody>
      </p:sp>
    </p:spTree>
    <p:extLst>
      <p:ext uri="{BB962C8B-B14F-4D97-AF65-F5344CB8AC3E}">
        <p14:creationId xmlns:p14="http://schemas.microsoft.com/office/powerpoint/2010/main" val="352939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14</a:t>
            </a:fld>
            <a:endParaRPr lang="en-US"/>
          </a:p>
        </p:txBody>
      </p:sp>
    </p:spTree>
    <p:extLst>
      <p:ext uri="{BB962C8B-B14F-4D97-AF65-F5344CB8AC3E}">
        <p14:creationId xmlns:p14="http://schemas.microsoft.com/office/powerpoint/2010/main" val="277015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15</a:t>
            </a:fld>
            <a:endParaRPr lang="en-US"/>
          </a:p>
        </p:txBody>
      </p:sp>
    </p:spTree>
    <p:extLst>
      <p:ext uri="{BB962C8B-B14F-4D97-AF65-F5344CB8AC3E}">
        <p14:creationId xmlns:p14="http://schemas.microsoft.com/office/powerpoint/2010/main" val="139991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16</a:t>
            </a:fld>
            <a:endParaRPr lang="en-US"/>
          </a:p>
        </p:txBody>
      </p:sp>
    </p:spTree>
    <p:extLst>
      <p:ext uri="{BB962C8B-B14F-4D97-AF65-F5344CB8AC3E}">
        <p14:creationId xmlns:p14="http://schemas.microsoft.com/office/powerpoint/2010/main" val="250737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17</a:t>
            </a:fld>
            <a:endParaRPr lang="en-US"/>
          </a:p>
        </p:txBody>
      </p:sp>
    </p:spTree>
    <p:extLst>
      <p:ext uri="{BB962C8B-B14F-4D97-AF65-F5344CB8AC3E}">
        <p14:creationId xmlns:p14="http://schemas.microsoft.com/office/powerpoint/2010/main" val="978726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18</a:t>
            </a:fld>
            <a:endParaRPr lang="en-US"/>
          </a:p>
        </p:txBody>
      </p:sp>
    </p:spTree>
    <p:extLst>
      <p:ext uri="{BB962C8B-B14F-4D97-AF65-F5344CB8AC3E}">
        <p14:creationId xmlns:p14="http://schemas.microsoft.com/office/powerpoint/2010/main" val="1589641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19</a:t>
            </a:fld>
            <a:endParaRPr lang="en-US"/>
          </a:p>
        </p:txBody>
      </p:sp>
    </p:spTree>
    <p:extLst>
      <p:ext uri="{BB962C8B-B14F-4D97-AF65-F5344CB8AC3E}">
        <p14:creationId xmlns:p14="http://schemas.microsoft.com/office/powerpoint/2010/main" val="154738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a:t>
            </a:fld>
            <a:endParaRPr lang="en-US"/>
          </a:p>
        </p:txBody>
      </p:sp>
    </p:spTree>
    <p:extLst>
      <p:ext uri="{BB962C8B-B14F-4D97-AF65-F5344CB8AC3E}">
        <p14:creationId xmlns:p14="http://schemas.microsoft.com/office/powerpoint/2010/main" val="74152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20</a:t>
            </a:fld>
            <a:endParaRPr lang="en-US"/>
          </a:p>
        </p:txBody>
      </p:sp>
    </p:spTree>
    <p:extLst>
      <p:ext uri="{BB962C8B-B14F-4D97-AF65-F5344CB8AC3E}">
        <p14:creationId xmlns:p14="http://schemas.microsoft.com/office/powerpoint/2010/main" val="333518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21</a:t>
            </a:fld>
            <a:endParaRPr lang="en-US"/>
          </a:p>
        </p:txBody>
      </p:sp>
    </p:spTree>
    <p:extLst>
      <p:ext uri="{BB962C8B-B14F-4D97-AF65-F5344CB8AC3E}">
        <p14:creationId xmlns:p14="http://schemas.microsoft.com/office/powerpoint/2010/main" val="900132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22</a:t>
            </a:fld>
            <a:endParaRPr lang="en-US"/>
          </a:p>
        </p:txBody>
      </p:sp>
    </p:spTree>
    <p:extLst>
      <p:ext uri="{BB962C8B-B14F-4D97-AF65-F5344CB8AC3E}">
        <p14:creationId xmlns:p14="http://schemas.microsoft.com/office/powerpoint/2010/main" val="172423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23</a:t>
            </a:fld>
            <a:endParaRPr lang="en-US"/>
          </a:p>
        </p:txBody>
      </p:sp>
    </p:spTree>
    <p:extLst>
      <p:ext uri="{BB962C8B-B14F-4D97-AF65-F5344CB8AC3E}">
        <p14:creationId xmlns:p14="http://schemas.microsoft.com/office/powerpoint/2010/main" val="214534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24</a:t>
            </a:fld>
            <a:endParaRPr lang="en-US"/>
          </a:p>
        </p:txBody>
      </p:sp>
    </p:spTree>
    <p:extLst>
      <p:ext uri="{BB962C8B-B14F-4D97-AF65-F5344CB8AC3E}">
        <p14:creationId xmlns:p14="http://schemas.microsoft.com/office/powerpoint/2010/main" val="788543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25</a:t>
            </a:fld>
            <a:endParaRPr lang="en-US"/>
          </a:p>
        </p:txBody>
      </p:sp>
    </p:spTree>
    <p:extLst>
      <p:ext uri="{BB962C8B-B14F-4D97-AF65-F5344CB8AC3E}">
        <p14:creationId xmlns:p14="http://schemas.microsoft.com/office/powerpoint/2010/main" val="2881980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26</a:t>
            </a:fld>
            <a:endParaRPr lang="en-US"/>
          </a:p>
        </p:txBody>
      </p:sp>
    </p:spTree>
    <p:extLst>
      <p:ext uri="{BB962C8B-B14F-4D97-AF65-F5344CB8AC3E}">
        <p14:creationId xmlns:p14="http://schemas.microsoft.com/office/powerpoint/2010/main" val="3828739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27</a:t>
            </a:fld>
            <a:endParaRPr lang="en-US"/>
          </a:p>
        </p:txBody>
      </p:sp>
    </p:spTree>
    <p:extLst>
      <p:ext uri="{BB962C8B-B14F-4D97-AF65-F5344CB8AC3E}">
        <p14:creationId xmlns:p14="http://schemas.microsoft.com/office/powerpoint/2010/main" val="1799865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28</a:t>
            </a:fld>
            <a:endParaRPr lang="en-US"/>
          </a:p>
        </p:txBody>
      </p:sp>
    </p:spTree>
    <p:extLst>
      <p:ext uri="{BB962C8B-B14F-4D97-AF65-F5344CB8AC3E}">
        <p14:creationId xmlns:p14="http://schemas.microsoft.com/office/powerpoint/2010/main" val="1565193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29</a:t>
            </a:fld>
            <a:endParaRPr lang="en-US"/>
          </a:p>
        </p:txBody>
      </p:sp>
    </p:spTree>
    <p:extLst>
      <p:ext uri="{BB962C8B-B14F-4D97-AF65-F5344CB8AC3E}">
        <p14:creationId xmlns:p14="http://schemas.microsoft.com/office/powerpoint/2010/main" val="278206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a:t>
            </a:fld>
            <a:endParaRPr lang="en-US"/>
          </a:p>
        </p:txBody>
      </p:sp>
    </p:spTree>
    <p:extLst>
      <p:ext uri="{BB962C8B-B14F-4D97-AF65-F5344CB8AC3E}">
        <p14:creationId xmlns:p14="http://schemas.microsoft.com/office/powerpoint/2010/main" val="2370585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30</a:t>
            </a:fld>
            <a:endParaRPr lang="en-US"/>
          </a:p>
        </p:txBody>
      </p:sp>
    </p:spTree>
    <p:extLst>
      <p:ext uri="{BB962C8B-B14F-4D97-AF65-F5344CB8AC3E}">
        <p14:creationId xmlns:p14="http://schemas.microsoft.com/office/powerpoint/2010/main" val="2666499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31</a:t>
            </a:fld>
            <a:endParaRPr lang="en-US"/>
          </a:p>
        </p:txBody>
      </p:sp>
    </p:spTree>
    <p:extLst>
      <p:ext uri="{BB962C8B-B14F-4D97-AF65-F5344CB8AC3E}">
        <p14:creationId xmlns:p14="http://schemas.microsoft.com/office/powerpoint/2010/main" val="3423335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32</a:t>
            </a:fld>
            <a:endParaRPr lang="en-US"/>
          </a:p>
        </p:txBody>
      </p:sp>
    </p:spTree>
    <p:extLst>
      <p:ext uri="{BB962C8B-B14F-4D97-AF65-F5344CB8AC3E}">
        <p14:creationId xmlns:p14="http://schemas.microsoft.com/office/powerpoint/2010/main" val="2334839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33</a:t>
            </a:fld>
            <a:endParaRPr lang="en-US"/>
          </a:p>
        </p:txBody>
      </p:sp>
    </p:spTree>
    <p:extLst>
      <p:ext uri="{BB962C8B-B14F-4D97-AF65-F5344CB8AC3E}">
        <p14:creationId xmlns:p14="http://schemas.microsoft.com/office/powerpoint/2010/main" val="3407843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34</a:t>
            </a:fld>
            <a:endParaRPr lang="en-US"/>
          </a:p>
        </p:txBody>
      </p:sp>
    </p:spTree>
    <p:extLst>
      <p:ext uri="{BB962C8B-B14F-4D97-AF65-F5344CB8AC3E}">
        <p14:creationId xmlns:p14="http://schemas.microsoft.com/office/powerpoint/2010/main" val="1909770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35</a:t>
            </a:fld>
            <a:endParaRPr lang="en-US"/>
          </a:p>
        </p:txBody>
      </p:sp>
    </p:spTree>
    <p:extLst>
      <p:ext uri="{BB962C8B-B14F-4D97-AF65-F5344CB8AC3E}">
        <p14:creationId xmlns:p14="http://schemas.microsoft.com/office/powerpoint/2010/main" val="1368196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36</a:t>
            </a:fld>
            <a:endParaRPr lang="en-US"/>
          </a:p>
        </p:txBody>
      </p:sp>
    </p:spTree>
    <p:extLst>
      <p:ext uri="{BB962C8B-B14F-4D97-AF65-F5344CB8AC3E}">
        <p14:creationId xmlns:p14="http://schemas.microsoft.com/office/powerpoint/2010/main" val="1388830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37</a:t>
            </a:fld>
            <a:endParaRPr lang="en-US"/>
          </a:p>
        </p:txBody>
      </p:sp>
    </p:spTree>
    <p:extLst>
      <p:ext uri="{BB962C8B-B14F-4D97-AF65-F5344CB8AC3E}">
        <p14:creationId xmlns:p14="http://schemas.microsoft.com/office/powerpoint/2010/main" val="124982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38</a:t>
            </a:fld>
            <a:endParaRPr lang="en-US"/>
          </a:p>
        </p:txBody>
      </p:sp>
    </p:spTree>
    <p:extLst>
      <p:ext uri="{BB962C8B-B14F-4D97-AF65-F5344CB8AC3E}">
        <p14:creationId xmlns:p14="http://schemas.microsoft.com/office/powerpoint/2010/main" val="2672901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39</a:t>
            </a:fld>
            <a:endParaRPr lang="en-US"/>
          </a:p>
        </p:txBody>
      </p:sp>
    </p:spTree>
    <p:extLst>
      <p:ext uri="{BB962C8B-B14F-4D97-AF65-F5344CB8AC3E}">
        <p14:creationId xmlns:p14="http://schemas.microsoft.com/office/powerpoint/2010/main" val="103722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a:t>
            </a:fld>
            <a:endParaRPr lang="en-US"/>
          </a:p>
        </p:txBody>
      </p:sp>
    </p:spTree>
    <p:extLst>
      <p:ext uri="{BB962C8B-B14F-4D97-AF65-F5344CB8AC3E}">
        <p14:creationId xmlns:p14="http://schemas.microsoft.com/office/powerpoint/2010/main" val="1305100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40</a:t>
            </a:fld>
            <a:endParaRPr lang="en-US"/>
          </a:p>
        </p:txBody>
      </p:sp>
    </p:spTree>
    <p:extLst>
      <p:ext uri="{BB962C8B-B14F-4D97-AF65-F5344CB8AC3E}">
        <p14:creationId xmlns:p14="http://schemas.microsoft.com/office/powerpoint/2010/main" val="2876682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41</a:t>
            </a:fld>
            <a:endParaRPr lang="en-US"/>
          </a:p>
        </p:txBody>
      </p:sp>
    </p:spTree>
    <p:extLst>
      <p:ext uri="{BB962C8B-B14F-4D97-AF65-F5344CB8AC3E}">
        <p14:creationId xmlns:p14="http://schemas.microsoft.com/office/powerpoint/2010/main" val="1457821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42</a:t>
            </a:fld>
            <a:endParaRPr lang="en-US"/>
          </a:p>
        </p:txBody>
      </p:sp>
    </p:spTree>
    <p:extLst>
      <p:ext uri="{BB962C8B-B14F-4D97-AF65-F5344CB8AC3E}">
        <p14:creationId xmlns:p14="http://schemas.microsoft.com/office/powerpoint/2010/main" val="4002189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43</a:t>
            </a:fld>
            <a:endParaRPr lang="en-US"/>
          </a:p>
        </p:txBody>
      </p:sp>
    </p:spTree>
    <p:extLst>
      <p:ext uri="{BB962C8B-B14F-4D97-AF65-F5344CB8AC3E}">
        <p14:creationId xmlns:p14="http://schemas.microsoft.com/office/powerpoint/2010/main" val="3509037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44</a:t>
            </a:fld>
            <a:endParaRPr lang="en-US"/>
          </a:p>
        </p:txBody>
      </p:sp>
    </p:spTree>
    <p:extLst>
      <p:ext uri="{BB962C8B-B14F-4D97-AF65-F5344CB8AC3E}">
        <p14:creationId xmlns:p14="http://schemas.microsoft.com/office/powerpoint/2010/main" val="2811470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45</a:t>
            </a:fld>
            <a:endParaRPr lang="en-US"/>
          </a:p>
        </p:txBody>
      </p:sp>
    </p:spTree>
    <p:extLst>
      <p:ext uri="{BB962C8B-B14F-4D97-AF65-F5344CB8AC3E}">
        <p14:creationId xmlns:p14="http://schemas.microsoft.com/office/powerpoint/2010/main" val="684971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46</a:t>
            </a:fld>
            <a:endParaRPr lang="en-US"/>
          </a:p>
        </p:txBody>
      </p:sp>
    </p:spTree>
    <p:extLst>
      <p:ext uri="{BB962C8B-B14F-4D97-AF65-F5344CB8AC3E}">
        <p14:creationId xmlns:p14="http://schemas.microsoft.com/office/powerpoint/2010/main" val="767104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47</a:t>
            </a:fld>
            <a:endParaRPr lang="en-US"/>
          </a:p>
        </p:txBody>
      </p:sp>
    </p:spTree>
    <p:extLst>
      <p:ext uri="{BB962C8B-B14F-4D97-AF65-F5344CB8AC3E}">
        <p14:creationId xmlns:p14="http://schemas.microsoft.com/office/powerpoint/2010/main" val="1389868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48</a:t>
            </a:fld>
            <a:endParaRPr lang="en-US"/>
          </a:p>
        </p:txBody>
      </p:sp>
    </p:spTree>
    <p:extLst>
      <p:ext uri="{BB962C8B-B14F-4D97-AF65-F5344CB8AC3E}">
        <p14:creationId xmlns:p14="http://schemas.microsoft.com/office/powerpoint/2010/main" val="4201229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49</a:t>
            </a:fld>
            <a:endParaRPr lang="en-US"/>
          </a:p>
        </p:txBody>
      </p:sp>
    </p:spTree>
    <p:extLst>
      <p:ext uri="{BB962C8B-B14F-4D97-AF65-F5344CB8AC3E}">
        <p14:creationId xmlns:p14="http://schemas.microsoft.com/office/powerpoint/2010/main" val="414543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a:t>
            </a:fld>
            <a:endParaRPr lang="en-US"/>
          </a:p>
        </p:txBody>
      </p:sp>
    </p:spTree>
    <p:extLst>
      <p:ext uri="{BB962C8B-B14F-4D97-AF65-F5344CB8AC3E}">
        <p14:creationId xmlns:p14="http://schemas.microsoft.com/office/powerpoint/2010/main" val="172205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50</a:t>
            </a:fld>
            <a:endParaRPr lang="en-US"/>
          </a:p>
        </p:txBody>
      </p:sp>
    </p:spTree>
    <p:extLst>
      <p:ext uri="{BB962C8B-B14F-4D97-AF65-F5344CB8AC3E}">
        <p14:creationId xmlns:p14="http://schemas.microsoft.com/office/powerpoint/2010/main" val="2229423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51</a:t>
            </a:fld>
            <a:endParaRPr lang="en-US"/>
          </a:p>
        </p:txBody>
      </p:sp>
    </p:spTree>
    <p:extLst>
      <p:ext uri="{BB962C8B-B14F-4D97-AF65-F5344CB8AC3E}">
        <p14:creationId xmlns:p14="http://schemas.microsoft.com/office/powerpoint/2010/main" val="3843254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52</a:t>
            </a:fld>
            <a:endParaRPr lang="en-US"/>
          </a:p>
        </p:txBody>
      </p:sp>
    </p:spTree>
    <p:extLst>
      <p:ext uri="{BB962C8B-B14F-4D97-AF65-F5344CB8AC3E}">
        <p14:creationId xmlns:p14="http://schemas.microsoft.com/office/powerpoint/2010/main" val="2888633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53</a:t>
            </a:fld>
            <a:endParaRPr lang="en-US"/>
          </a:p>
        </p:txBody>
      </p:sp>
    </p:spTree>
    <p:extLst>
      <p:ext uri="{BB962C8B-B14F-4D97-AF65-F5344CB8AC3E}">
        <p14:creationId xmlns:p14="http://schemas.microsoft.com/office/powerpoint/2010/main" val="169121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54</a:t>
            </a:fld>
            <a:endParaRPr lang="en-US"/>
          </a:p>
        </p:txBody>
      </p:sp>
    </p:spTree>
    <p:extLst>
      <p:ext uri="{BB962C8B-B14F-4D97-AF65-F5344CB8AC3E}">
        <p14:creationId xmlns:p14="http://schemas.microsoft.com/office/powerpoint/2010/main" val="20075786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55</a:t>
            </a:fld>
            <a:endParaRPr lang="en-US"/>
          </a:p>
        </p:txBody>
      </p:sp>
    </p:spTree>
    <p:extLst>
      <p:ext uri="{BB962C8B-B14F-4D97-AF65-F5344CB8AC3E}">
        <p14:creationId xmlns:p14="http://schemas.microsoft.com/office/powerpoint/2010/main" val="2610530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56</a:t>
            </a:fld>
            <a:endParaRPr lang="en-US"/>
          </a:p>
        </p:txBody>
      </p:sp>
    </p:spTree>
    <p:extLst>
      <p:ext uri="{BB962C8B-B14F-4D97-AF65-F5344CB8AC3E}">
        <p14:creationId xmlns:p14="http://schemas.microsoft.com/office/powerpoint/2010/main" val="7833535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57</a:t>
            </a:fld>
            <a:endParaRPr lang="en-US"/>
          </a:p>
        </p:txBody>
      </p:sp>
    </p:spTree>
    <p:extLst>
      <p:ext uri="{BB962C8B-B14F-4D97-AF65-F5344CB8AC3E}">
        <p14:creationId xmlns:p14="http://schemas.microsoft.com/office/powerpoint/2010/main" val="9886484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58</a:t>
            </a:fld>
            <a:endParaRPr lang="en-US"/>
          </a:p>
        </p:txBody>
      </p:sp>
    </p:spTree>
    <p:extLst>
      <p:ext uri="{BB962C8B-B14F-4D97-AF65-F5344CB8AC3E}">
        <p14:creationId xmlns:p14="http://schemas.microsoft.com/office/powerpoint/2010/main" val="1548511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59</a:t>
            </a:fld>
            <a:endParaRPr lang="en-US"/>
          </a:p>
        </p:txBody>
      </p:sp>
    </p:spTree>
    <p:extLst>
      <p:ext uri="{BB962C8B-B14F-4D97-AF65-F5344CB8AC3E}">
        <p14:creationId xmlns:p14="http://schemas.microsoft.com/office/powerpoint/2010/main" val="427083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a:t>
            </a:fld>
            <a:endParaRPr lang="en-US"/>
          </a:p>
        </p:txBody>
      </p:sp>
    </p:spTree>
    <p:extLst>
      <p:ext uri="{BB962C8B-B14F-4D97-AF65-F5344CB8AC3E}">
        <p14:creationId xmlns:p14="http://schemas.microsoft.com/office/powerpoint/2010/main" val="1160785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60</a:t>
            </a:fld>
            <a:endParaRPr lang="en-US"/>
          </a:p>
        </p:txBody>
      </p:sp>
    </p:spTree>
    <p:extLst>
      <p:ext uri="{BB962C8B-B14F-4D97-AF65-F5344CB8AC3E}">
        <p14:creationId xmlns:p14="http://schemas.microsoft.com/office/powerpoint/2010/main" val="164689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61</a:t>
            </a:fld>
            <a:endParaRPr lang="en-US"/>
          </a:p>
        </p:txBody>
      </p:sp>
    </p:spTree>
    <p:extLst>
      <p:ext uri="{BB962C8B-B14F-4D97-AF65-F5344CB8AC3E}">
        <p14:creationId xmlns:p14="http://schemas.microsoft.com/office/powerpoint/2010/main" val="2479852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62</a:t>
            </a:fld>
            <a:endParaRPr lang="en-US"/>
          </a:p>
        </p:txBody>
      </p:sp>
    </p:spTree>
    <p:extLst>
      <p:ext uri="{BB962C8B-B14F-4D97-AF65-F5344CB8AC3E}">
        <p14:creationId xmlns:p14="http://schemas.microsoft.com/office/powerpoint/2010/main" val="1788082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63</a:t>
            </a:fld>
            <a:endParaRPr lang="en-US"/>
          </a:p>
        </p:txBody>
      </p:sp>
    </p:spTree>
    <p:extLst>
      <p:ext uri="{BB962C8B-B14F-4D97-AF65-F5344CB8AC3E}">
        <p14:creationId xmlns:p14="http://schemas.microsoft.com/office/powerpoint/2010/main" val="3480878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64</a:t>
            </a:fld>
            <a:endParaRPr lang="en-US"/>
          </a:p>
        </p:txBody>
      </p:sp>
    </p:spTree>
    <p:extLst>
      <p:ext uri="{BB962C8B-B14F-4D97-AF65-F5344CB8AC3E}">
        <p14:creationId xmlns:p14="http://schemas.microsoft.com/office/powerpoint/2010/main" val="3129568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65</a:t>
            </a:fld>
            <a:endParaRPr lang="en-US"/>
          </a:p>
        </p:txBody>
      </p:sp>
    </p:spTree>
    <p:extLst>
      <p:ext uri="{BB962C8B-B14F-4D97-AF65-F5344CB8AC3E}">
        <p14:creationId xmlns:p14="http://schemas.microsoft.com/office/powerpoint/2010/main" val="36884017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66</a:t>
            </a:fld>
            <a:endParaRPr lang="en-US"/>
          </a:p>
        </p:txBody>
      </p:sp>
    </p:spTree>
    <p:extLst>
      <p:ext uri="{BB962C8B-B14F-4D97-AF65-F5344CB8AC3E}">
        <p14:creationId xmlns:p14="http://schemas.microsoft.com/office/powerpoint/2010/main" val="720239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67</a:t>
            </a:fld>
            <a:endParaRPr lang="en-US"/>
          </a:p>
        </p:txBody>
      </p:sp>
    </p:spTree>
    <p:extLst>
      <p:ext uri="{BB962C8B-B14F-4D97-AF65-F5344CB8AC3E}">
        <p14:creationId xmlns:p14="http://schemas.microsoft.com/office/powerpoint/2010/main" val="39717677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68</a:t>
            </a:fld>
            <a:endParaRPr lang="en-US"/>
          </a:p>
        </p:txBody>
      </p:sp>
    </p:spTree>
    <p:extLst>
      <p:ext uri="{BB962C8B-B14F-4D97-AF65-F5344CB8AC3E}">
        <p14:creationId xmlns:p14="http://schemas.microsoft.com/office/powerpoint/2010/main" val="37433916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69</a:t>
            </a:fld>
            <a:endParaRPr lang="en-US"/>
          </a:p>
        </p:txBody>
      </p:sp>
    </p:spTree>
    <p:extLst>
      <p:ext uri="{BB962C8B-B14F-4D97-AF65-F5344CB8AC3E}">
        <p14:creationId xmlns:p14="http://schemas.microsoft.com/office/powerpoint/2010/main" val="3524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7</a:t>
            </a:fld>
            <a:endParaRPr lang="en-US"/>
          </a:p>
        </p:txBody>
      </p:sp>
    </p:spTree>
    <p:extLst>
      <p:ext uri="{BB962C8B-B14F-4D97-AF65-F5344CB8AC3E}">
        <p14:creationId xmlns:p14="http://schemas.microsoft.com/office/powerpoint/2010/main" val="278702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8</a:t>
            </a:fld>
            <a:endParaRPr lang="en-US"/>
          </a:p>
        </p:txBody>
      </p:sp>
    </p:spTree>
    <p:extLst>
      <p:ext uri="{BB962C8B-B14F-4D97-AF65-F5344CB8AC3E}">
        <p14:creationId xmlns:p14="http://schemas.microsoft.com/office/powerpoint/2010/main" val="28628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Version</a:t>
            </a:r>
          </a:p>
        </p:txBody>
      </p:sp>
      <p:sp>
        <p:nvSpPr>
          <p:cNvPr id="4" name="Slide Number Placeholder 3"/>
          <p:cNvSpPr>
            <a:spLocks noGrp="1"/>
          </p:cNvSpPr>
          <p:nvPr>
            <p:ph type="sldNum" sz="quarter" idx="5"/>
          </p:nvPr>
        </p:nvSpPr>
        <p:spPr/>
        <p:txBody>
          <a:bodyPr/>
          <a:lstStyle/>
          <a:p>
            <a:fld id="{4DF959EB-D00B-4353-AED1-1217E1A8021F}" type="slidenum">
              <a:rPr lang="en-US" smtClean="0"/>
              <a:t>9</a:t>
            </a:fld>
            <a:endParaRPr lang="en-US"/>
          </a:p>
        </p:txBody>
      </p:sp>
    </p:spTree>
    <p:extLst>
      <p:ext uri="{BB962C8B-B14F-4D97-AF65-F5344CB8AC3E}">
        <p14:creationId xmlns:p14="http://schemas.microsoft.com/office/powerpoint/2010/main" val="368045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FE05E5-C815-4871-822F-A62813F0594D}" type="datetimeFigureOut">
              <a:rPr lang="en-US" smtClean="0"/>
              <a:pPr/>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50189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E05E5-C815-4871-822F-A62813F0594D}" type="datetimeFigureOut">
              <a:rPr lang="en-US" smtClean="0"/>
              <a:pPr/>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376200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E05E5-C815-4871-822F-A62813F0594D}" type="datetimeFigureOut">
              <a:rPr lang="en-US" smtClean="0"/>
              <a:pPr/>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403675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E05E5-C815-4871-822F-A62813F0594D}" type="datetimeFigureOut">
              <a:rPr lang="en-US" smtClean="0"/>
              <a:pPr/>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246618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E05E5-C815-4871-822F-A62813F0594D}" type="datetimeFigureOut">
              <a:rPr lang="en-US" smtClean="0"/>
              <a:pPr/>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4204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FE05E5-C815-4871-822F-A62813F0594D}" type="datetimeFigureOut">
              <a:rPr lang="en-US" smtClean="0"/>
              <a:pPr/>
              <a:t>10/10/20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359129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FE05E5-C815-4871-822F-A62813F0594D}" type="datetimeFigureOut">
              <a:rPr lang="en-US" smtClean="0"/>
              <a:pPr/>
              <a:t>10/10/20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258649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FE05E5-C815-4871-822F-A62813F0594D}" type="datetimeFigureOut">
              <a:rPr lang="en-US" smtClean="0"/>
              <a:pPr/>
              <a:t>10/10/20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77230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E05E5-C815-4871-822F-A62813F0594D}" type="datetimeFigureOut">
              <a:rPr lang="en-US" smtClean="0"/>
              <a:pPr/>
              <a:t>10/10/20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422726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E05E5-C815-4871-822F-A62813F0594D}" type="datetimeFigureOut">
              <a:rPr lang="en-US" smtClean="0"/>
              <a:pPr/>
              <a:t>10/10/20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110834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E05E5-C815-4871-822F-A62813F0594D}" type="datetimeFigureOut">
              <a:rPr lang="en-US" smtClean="0"/>
              <a:pPr/>
              <a:t>10/10/20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CD35D-E600-41DE-BEEE-D6CC6057EC89}" type="slidenum">
              <a:rPr lang="en-US" smtClean="0"/>
              <a:pPr/>
              <a:t>‹#›</a:t>
            </a:fld>
            <a:endParaRPr lang="en-US"/>
          </a:p>
        </p:txBody>
      </p:sp>
    </p:spTree>
    <p:extLst>
      <p:ext uri="{BB962C8B-B14F-4D97-AF65-F5344CB8AC3E}">
        <p14:creationId xmlns:p14="http://schemas.microsoft.com/office/powerpoint/2010/main" val="299498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E05E5-C815-4871-822F-A62813F0594D}" type="datetimeFigureOut">
              <a:rPr lang="en-US" smtClean="0"/>
              <a:pPr/>
              <a:t>10/10/20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CD35D-E600-41DE-BEEE-D6CC6057EC89}" type="slidenum">
              <a:rPr lang="en-US" smtClean="0"/>
              <a:pPr/>
              <a:t>‹#›</a:t>
            </a:fld>
            <a:endParaRPr lang="en-US"/>
          </a:p>
        </p:txBody>
      </p:sp>
    </p:spTree>
    <p:extLst>
      <p:ext uri="{BB962C8B-B14F-4D97-AF65-F5344CB8AC3E}">
        <p14:creationId xmlns:p14="http://schemas.microsoft.com/office/powerpoint/2010/main" val="913898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15.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45.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47.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48.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52.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55.jp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56.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image" Target="../media/image15.jp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16.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70.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064838906"/>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1</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r>
                        <a:rPr lang="en-US" dirty="0"/>
                        <a:t>Introduction</a:t>
                      </a:r>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dirty="0"/>
                        <a:t>A button invites learners to begin the course. The button will read “Begin Course.”</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98331102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07700224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Welcome to “Working with Hiring and HR Systems!” Click “Begin Course” to get started.</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078444531"/>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“Begin Course” button glows or pulses. One of the course host figures could be waving.</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31433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013386300"/>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Student’s Full Name and ID Number</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074223437"/>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948311585"/>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632023386"/>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37341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646447661"/>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Compensation Rate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256305883"/>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169888025"/>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40709333"/>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25221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39545745"/>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Semester End Date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86493905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818674978"/>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567395293"/>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59571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215540511"/>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create an E-TRAC!</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dirty="0"/>
                        <a:t>The CEETL Beetle will act as a “next” button.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295980220"/>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834827662"/>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Now you’re ready to see an E-TRAC in action! Click the CEETL Beetle to see a video that walks you through a student assistant E-TRAC.</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510909107"/>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1465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552829096"/>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Creating an E-TRAC for Student Assistants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sz="1400" dirty="0"/>
                        <a:t>There will be “play” and “pause” buttons for the video and an “I’ve Got It!” button to advance to the next slide.</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421309018"/>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24228157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794922108"/>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N/A</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28608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623579943"/>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Great work!</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dirty="0"/>
                        <a:t>The CEETL Beetle will act as a “next” button.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973427312"/>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348046236"/>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Now you’ve been introduced to student assistant E-TRACs! Check your knowledge next.</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896428778"/>
              </p:ext>
            </p:extLst>
          </p:nvPr>
        </p:nvGraphicFramePr>
        <p:xfrm>
          <a:off x="4087664" y="5730404"/>
          <a:ext cx="8112224" cy="146304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09775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364139860"/>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Knowledge Check</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sz="1150" dirty="0"/>
                        <a:t>Correct answers will appear green and automatically advance to the next question. Incorrect answers will appear red and automatically trigger an explanation and invitation to try again. The last question will automatically advance to the Hiring Menu.</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815465980"/>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785831950"/>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781701540"/>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Text slides in from left. Right answers glow green; wrong answers glow red. </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78831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027334632"/>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r>
                        <a:rPr lang="en-US" dirty="0"/>
                        <a:t>Hiring a Faculty Member</a:t>
                      </a:r>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Would You Like to Work on Hiring Today?</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branching homepage, where 5 tiles lead to different modules. </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420147145"/>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625219972"/>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Who would you like to work on hiring today?</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536074565"/>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clickable tiles glow or pulse.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08212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989943634"/>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endParaRPr lang="en-US" dirty="0"/>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26336160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999566346"/>
              </p:ext>
            </p:extLst>
          </p:nvPr>
        </p:nvGraphicFramePr>
        <p:xfrm>
          <a:off x="4079776" y="4587404"/>
          <a:ext cx="8128000" cy="146304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Narration/Voiceover: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You chose to learn about hiring a faculty member! Before we learn how to process an E-TRAC, click the CEETL Beetle to learn more about what information you’ll need from a faculty member.</a:t>
                      </a:r>
                      <a:endParaRPr lang="en-US" dirty="0"/>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814087209"/>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96179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349984782"/>
              </p:ext>
            </p:extLst>
          </p:nvPr>
        </p:nvGraphicFramePr>
        <p:xfrm>
          <a:off x="0" y="1"/>
          <a:ext cx="4079776" cy="691609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each tile to learn about the information you need to get started!</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Each tile leads to an explanation screen. Once all tiles have been read, a “next” button will appear.</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89191774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265111468"/>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Click each tile to learn about the information you need to get started!</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470185265"/>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tiles should glow or pulse. One of the characters might gesture or wave.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409671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946304966"/>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1</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Navigating this Course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sz="1200" dirty="0"/>
                        <a:t>A button will read “I’m ready to begin!” and it will take learners to the next screen of the Introduction. A “main menu” button will allow users to skip the introductory video on the next screen.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353734493"/>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93208787"/>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If you’re a new employee, use this course as a broad overview of the HR Information System. Feel free to come back to modules as needed. If you’re ready to use the HRIS, navigate to the main menu and choose your desired module.</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36671252"/>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When VO says “new employee,” the “I’m ready to begin!” button glows or pulses. When VO says “If you’re ready…” the “Main Menu” button glows or pulses.</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91665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746505679"/>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MOU</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67068666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390690825"/>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67391915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625934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724149968"/>
              </p:ext>
            </p:extLst>
          </p:nvPr>
        </p:nvGraphicFramePr>
        <p:xfrm>
          <a:off x="0" y="1"/>
          <a:ext cx="4079776" cy="6877280"/>
        </p:xfrm>
        <a:graphic>
          <a:graphicData uri="http://schemas.openxmlformats.org/drawingml/2006/table">
            <a:tbl>
              <a:tblPr firstRow="1" bandRow="1">
                <a:tableStyleId>{3B4B98B0-60AC-42C2-AFA5-B58CD77FA1E5}</a:tableStyleId>
              </a:tblPr>
              <a:tblGrid>
                <a:gridCol w="1991544">
                  <a:extLst>
                    <a:ext uri="{9D8B030D-6E8A-4147-A177-3AD203B41FA5}">
                      <a16:colId xmlns:a16="http://schemas.microsoft.com/office/drawing/2014/main" val="2393977784"/>
                    </a:ext>
                  </a:extLst>
                </a:gridCol>
                <a:gridCol w="2088232">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Compensation Rate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83716470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862490398"/>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916386346"/>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416746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141520820"/>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Engagement Period</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402266650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29102034"/>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047540999"/>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86031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47151296"/>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Position Number</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72147721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29270874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83446993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293697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849157251"/>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Full Name and ID Number</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472388455"/>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469175443"/>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016130582"/>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26283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244453187"/>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Percent FTE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24636478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625676525"/>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187399825"/>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53488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985376092"/>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create an E-TRAC</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44741463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264365364"/>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you’re ready to see an E-TRAC in action! Click the CEETL Beetle to see a video that walks you through a faculty additional workload E-TRAC.</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77087320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684590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295326302"/>
              </p:ext>
            </p:extLst>
          </p:nvPr>
        </p:nvGraphicFramePr>
        <p:xfrm>
          <a:off x="0" y="1"/>
          <a:ext cx="4079776" cy="693824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Faculty Additional Workload Requests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sz="1600" dirty="0"/>
                        <a:t>This video screen will have ”play” and “pause” buttons, as well as an “I’ve got it!” button that advances to the next slide.</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998472747"/>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53153381"/>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696430036"/>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N/A</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618834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533741473"/>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 work!</a:t>
                      </a:r>
                    </a:p>
                    <a:p>
                      <a:endParaRPr lang="en-US" dirty="0"/>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414260366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680923547"/>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you’ve been introduced to faculty additional workload E-TRACs! Check your knowledge next.</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953071063"/>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514885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812250782"/>
              </p:ext>
            </p:extLst>
          </p:nvPr>
        </p:nvGraphicFramePr>
        <p:xfrm>
          <a:off x="0" y="1"/>
          <a:ext cx="4079776" cy="708302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3</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Faculty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Knowledge Check</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t>Correct answers will appear green and automatically advance to the next question. Incorrect answers will appear red and automatically trigger an explanation and invitation to try again. The last question will automatically advance to the Hiring Menu.</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813306943"/>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324019411"/>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548886191"/>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Text slides in from left. Right answers glow green; wrong answers glow red. </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75423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217209914"/>
              </p:ext>
            </p:extLst>
          </p:nvPr>
        </p:nvGraphicFramePr>
        <p:xfrm>
          <a:off x="0" y="1"/>
          <a:ext cx="4079776" cy="7018737"/>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1</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Common HR Information System Requests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sz="1200" dirty="0"/>
                        <a:t>A video will play on this screen, so there will be “pause” and “play” buttons, along with a “Tell me more” button that will advance learners to the next module.</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0779637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44962393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537997052"/>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N/A</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93135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504492815"/>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r>
                        <a:rPr lang="en-US" dirty="0"/>
                        <a:t>Hiring a Staff Member</a:t>
                      </a:r>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Would You Like to Work on Hiring Today?</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branching homepage, where 5 tiles lead to different modules. </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68687302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797883014"/>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Who would you like to work on hiring today?</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870466795"/>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clickable tiles glow or pulse.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2433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065026798"/>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learn how to hire a staff member</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893618195"/>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851069217"/>
              </p:ext>
            </p:extLst>
          </p:nvPr>
        </p:nvGraphicFramePr>
        <p:xfrm>
          <a:off x="4079776" y="4587404"/>
          <a:ext cx="8128000" cy="146304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Narration/Voiceover: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You chose to learn about hiring a staff member! Before we learn how to process an E-TRAC, click the CEETL Beetle to learn more about what information you’ll need from a new staff member.</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874262102"/>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125404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990649423"/>
              </p:ext>
            </p:extLst>
          </p:nvPr>
        </p:nvGraphicFramePr>
        <p:xfrm>
          <a:off x="0" y="1"/>
          <a:ext cx="4079776" cy="691609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each tile to learn about the information you need to get started!</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Each tile leads to an explanation screen. Once all tiles have been read, a “next” button will appear.</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4242348238"/>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23192579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Click each tile to learn about the information you need to get started!</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937617492"/>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tiles should glow or pulse. One of the characters might gesture or wave.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408252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208231146"/>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Effective Date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30755401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34959041"/>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581335037"/>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36949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981049835"/>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Date of Birth/SFSU ID/SSN</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4022905038"/>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926253847"/>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4217327209"/>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34514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885472103"/>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Position Number and Job Code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159257782"/>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258255132"/>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399911664"/>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715032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953199096"/>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Time Approver</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400544252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305411641"/>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909623147"/>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809732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27257195"/>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Class and Status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395887727"/>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150254992"/>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289636977"/>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620012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975587155"/>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Compensation Rate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623856617"/>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573203222"/>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94465550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25895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190520420"/>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Create an E-TRAC</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91737453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534917790"/>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you’re ready to see an E-TRAC in action! Click the CEETL Beetle to see a video that walks you through a new hire E-TRAC.</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4180000719"/>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22065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135555225"/>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r>
                        <a:rPr lang="en-US" dirty="0"/>
                        <a:t>Hiring Student Assistants</a:t>
                      </a:r>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Who Would You Like to Work on Hiring Today?</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dirty="0"/>
                        <a:t>This is a branching homepage, where 5 tiles lead to different modules. </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43749717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496769901"/>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Who would you like to work on hiring today?</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686759951"/>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The clickable tiles glow or pulse.</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416808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237582690"/>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New Hire E-TRACs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video screen will have ”play” and “pause” buttons, as well as an “I’ve got it!” button that advances to the next slide.</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29936997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152532122"/>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950136614"/>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N/A</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803193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709592395"/>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 work!</a:t>
                      </a:r>
                    </a:p>
                    <a:p>
                      <a:endParaRPr lang="en-US" dirty="0"/>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989906695"/>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928435776"/>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you’ve been introduced to new hire E-TRACs! Check your knowledge next.</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568832182"/>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043492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680087301"/>
              </p:ext>
            </p:extLst>
          </p:nvPr>
        </p:nvGraphicFramePr>
        <p:xfrm>
          <a:off x="0" y="1"/>
          <a:ext cx="4079776" cy="708302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4</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a Staff Member</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Knowledge Check</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t>Correct answers will appear green and automatically advance to the next question. Incorrect answers will appear red and automatically trigger an explanation and invitation to try again. The last question will automatically advance to the Hiring Menu.</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53486728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4000038750"/>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737882585"/>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Text slides in from left. Right answers glow green; wrong answers glow red. </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660445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936859432"/>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r>
                        <a:rPr lang="en-US" dirty="0"/>
                        <a:t>Requesting a New Position</a:t>
                      </a:r>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Would You Like to Work on Hiring Today?</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branching homepage, where 5 tiles lead to different modules. </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04299545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964389190"/>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Who would you like to work on hiring today?</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4106462726"/>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clickable tiles glow or pulse.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813775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79040050"/>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learn how to request a new position</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23183679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255612813"/>
              </p:ext>
            </p:extLst>
          </p:nvPr>
        </p:nvGraphicFramePr>
        <p:xfrm>
          <a:off x="4079776" y="4587404"/>
          <a:ext cx="8128000" cy="146304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Narration/Voiceover: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You chose to learn about new position requests! Before we learn how to process an E-TRAC, click the CEETL Beetle to learn more about what information you’ll need from your MPP in order to process a New Position Request.</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470664188"/>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540484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534382511"/>
              </p:ext>
            </p:extLst>
          </p:nvPr>
        </p:nvGraphicFramePr>
        <p:xfrm>
          <a:off x="0" y="1"/>
          <a:ext cx="4079776" cy="691609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each tile to learn about the information you need to get started!</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Each tile leads to an explanation screen. Once all tiles have been read, a “next” button will appear.</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52726380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854704258"/>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Click each tile to learn about the information you need to get started!</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111418224"/>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tiles should glow or pulse. One of the characters might gesture or wave.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738252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035016124"/>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Effective Date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65241226"/>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907563776"/>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972497623"/>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593032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801207808"/>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Job Code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79344383"/>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21374692"/>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477503802"/>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555168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230109521"/>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Funding Source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381460250"/>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90946122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65916192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855429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969420387"/>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Position Title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171104578"/>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724126707"/>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95244485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21290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000164999"/>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learn how to hire a student assistant!</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dirty="0"/>
                        <a:t>The CEETL Beetle will function as the “next” button.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40441363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604142193"/>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You chose to learn about hiring a student assistant! Before we learn how to process an E-TRAC, click the CEETL Beetle to learn more about what information you’ll need from a new student assistant.</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264362130"/>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and the CEETL Beetle should glow or pulse after scurrying in from left.</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968503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85475926"/>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Position Status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376577777"/>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581632987"/>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644784315"/>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736848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816229308"/>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Reporting Structure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16099926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850948993"/>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919667157"/>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37659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477585912"/>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Create an E-TRAC</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249665200"/>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875780921"/>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you’re ready to see an E-TRAC in action! Click the CEETL Beetle to see a video that walks you through a New Position Request E-TRAC.</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06244860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862915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498370457"/>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New Position Request E-TRACs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video screen will have ”play” and “pause” buttons, as well as an “I’ve got it!” button that advances to the next slide.</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503308420"/>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427829208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214561242"/>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N/A</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34000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906986339"/>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 work!</a:t>
                      </a:r>
                    </a:p>
                    <a:p>
                      <a:endParaRPr lang="en-US" dirty="0"/>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82362391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4283404325"/>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you’ve been introduced to New Position Request E-TRACs! Check your knowledge next.</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84756481"/>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216568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669287519"/>
              </p:ext>
            </p:extLst>
          </p:nvPr>
        </p:nvGraphicFramePr>
        <p:xfrm>
          <a:off x="0" y="1"/>
          <a:ext cx="4079776" cy="708302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5</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Requesting a New Position</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Knowledge Check</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t>Correct answers will appear green and automatically advance to the next question. Incorrect answers will appear red and automatically trigger an explanation and invitation to try again. The last question will automatically advance to the Hiring Menu.</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68438652"/>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9262247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729380369"/>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Text slides in from left. Right answers glow green; wrong answers glow red. </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939298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832907539"/>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r>
                        <a:rPr lang="en-US" dirty="0"/>
                        <a:t>Recruiting a New Employee</a:t>
                      </a:r>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Would You Like to Work on Hiring Today?</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branching homepage, where 5 tiles lead to different modules. </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82615930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581351264"/>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Who would you like to work on hiring today?</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186403793"/>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clickable tiles glow or pulse.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940287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848753251"/>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learn how to recruit new employees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08887431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62744949"/>
              </p:ext>
            </p:extLst>
          </p:nvPr>
        </p:nvGraphicFramePr>
        <p:xfrm>
          <a:off x="4079776" y="4587404"/>
          <a:ext cx="8128000" cy="146304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Narration/Voiceover: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You chose to learn about recruiting new employees! Before we learn how to process an E-TRAC, click the CEETL Beetle to learn more about what information you’ll need from your MPP in order to recruit new employees.</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662965054"/>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724870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870398257"/>
              </p:ext>
            </p:extLst>
          </p:nvPr>
        </p:nvGraphicFramePr>
        <p:xfrm>
          <a:off x="0" y="1"/>
          <a:ext cx="4079776" cy="691609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each tile to learn about the information you need to get started!</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Each tile leads to an explanation screen. Once all tiles have been read, a “next” button will appear.</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039423383"/>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67069080"/>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Click each tile to learn about the information you need to get started!</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978666305"/>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tiles should glow or pulse. One of the characters might gesture or wave.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631012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338731264"/>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Job Family</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081114698"/>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977176977"/>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503364228"/>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82631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883251861"/>
              </p:ext>
            </p:extLst>
          </p:nvPr>
        </p:nvGraphicFramePr>
        <p:xfrm>
          <a:off x="0" y="1"/>
          <a:ext cx="4079776" cy="6986747"/>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967948">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967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967948">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967948">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377595">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Click each tile to learn about the information you need to get started!</a:t>
                      </a:r>
                    </a:p>
                  </a:txBody>
                  <a:tcPr/>
                </a:tc>
                <a:extLst>
                  <a:ext uri="{0D108BD9-81ED-4DB2-BD59-A6C34878D82A}">
                    <a16:rowId xmlns:a16="http://schemas.microsoft.com/office/drawing/2014/main" val="2280316045"/>
                  </a:ext>
                </a:extLst>
              </a:tr>
              <a:tr h="1617741">
                <a:tc>
                  <a:txBody>
                    <a:bodyPr/>
                    <a:lstStyle/>
                    <a:p>
                      <a:r>
                        <a:rPr lang="en-US" dirty="0"/>
                        <a:t>Navigation Notes:</a:t>
                      </a:r>
                    </a:p>
                  </a:txBody>
                  <a:tcPr/>
                </a:tc>
                <a:tc>
                  <a:txBody>
                    <a:bodyPr/>
                    <a:lstStyle/>
                    <a:p>
                      <a:r>
                        <a:rPr lang="en-US" sz="1800" dirty="0"/>
                        <a:t>Each tile leads to an explanation screen. Once all tiles have been read, a “next” button will appear.</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612277703"/>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784394437"/>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Click each tile to learn about the information you need to get started!</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157894579"/>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The tiles should glow or pulse. One of the characters might gesture or wave.</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678341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68639453"/>
              </p:ext>
            </p:extLst>
          </p:nvPr>
        </p:nvGraphicFramePr>
        <p:xfrm>
          <a:off x="0" y="1"/>
          <a:ext cx="4079776" cy="703801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Position Number</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24455362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045296403"/>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43107764"/>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1"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538564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254180419"/>
              </p:ext>
            </p:extLst>
          </p:nvPr>
        </p:nvGraphicFramePr>
        <p:xfrm>
          <a:off x="0" y="1"/>
          <a:ext cx="4079776" cy="703801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Job Code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55853041"/>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821848051"/>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196932629"/>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1558874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508426916"/>
              </p:ext>
            </p:extLst>
          </p:nvPr>
        </p:nvGraphicFramePr>
        <p:xfrm>
          <a:off x="0" y="1"/>
          <a:ext cx="4079776" cy="703801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Posting Title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763359525"/>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980857058"/>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20498685"/>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562936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271573126"/>
              </p:ext>
            </p:extLst>
          </p:nvPr>
        </p:nvGraphicFramePr>
        <p:xfrm>
          <a:off x="0" y="1"/>
          <a:ext cx="4079776" cy="703801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Job Description</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235810594"/>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020117450"/>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183040175"/>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514173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709160214"/>
              </p:ext>
            </p:extLst>
          </p:nvPr>
        </p:nvGraphicFramePr>
        <p:xfrm>
          <a:off x="0" y="1"/>
          <a:ext cx="4079776" cy="703801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Job Fill Dates</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3330150836"/>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4175908083"/>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644654152"/>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CEETL Beetle might scurry across the scene to its place on the laptop. Background circle could pop, while text slides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858170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610847198"/>
              </p:ext>
            </p:extLst>
          </p:nvPr>
        </p:nvGraphicFramePr>
        <p:xfrm>
          <a:off x="0" y="1"/>
          <a:ext cx="4079776" cy="7018737"/>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Let’s Create a Job Posting</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711913380"/>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4271688855"/>
              </p:ext>
            </p:extLst>
          </p:nvPr>
        </p:nvGraphicFramePr>
        <p:xfrm>
          <a:off x="4079776" y="4587404"/>
          <a:ext cx="8128000" cy="1188720"/>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you’re ready to see an E-TRAC in action! Click the CEETL Beetle to see a video that walks you through creating a job posting.</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963138020"/>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604439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785774908"/>
              </p:ext>
            </p:extLst>
          </p:nvPr>
        </p:nvGraphicFramePr>
        <p:xfrm>
          <a:off x="0" y="1"/>
          <a:ext cx="4079776" cy="7018737"/>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Creating a New Posting</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video screen will have ”play” and “pause” buttons, as well as an “I’ve got it!” button that advances to the next slide.</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816413126"/>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786929338"/>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573469455"/>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N/A</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603346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736194988"/>
              </p:ext>
            </p:extLst>
          </p:nvPr>
        </p:nvGraphicFramePr>
        <p:xfrm>
          <a:off x="0" y="1"/>
          <a:ext cx="4079776" cy="7018737"/>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 work!</a:t>
                      </a:r>
                    </a:p>
                    <a:p>
                      <a:endParaRPr lang="en-US" dirty="0"/>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CEETL Beetle will act as a “next” button.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574348466"/>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88780494"/>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you’ve been introduced to posting new jobs! Check your knowledge next.</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582424885"/>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One of the characters might wave or gesture. The CEETL Beetle should glow or pulse after scurrying in from left.</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943288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408738048"/>
              </p:ext>
            </p:extLst>
          </p:nvPr>
        </p:nvGraphicFramePr>
        <p:xfrm>
          <a:off x="0" y="1"/>
          <a:ext cx="4079776" cy="7243756"/>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6</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Recruiting a New Employee</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Knowledge Check</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t>Correct answers will appear green and automatically advance to the next question. Incorrect answers will appear red and automatically trigger an explanation and invitation to try again. The last question will automatically advance to the Hiring Menu.</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095497296"/>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3374683028"/>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081147002"/>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Text slides in from left. Right answers glow green; wrong answers glow red. </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393144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1188486001"/>
              </p:ext>
            </p:extLst>
          </p:nvPr>
        </p:nvGraphicFramePr>
        <p:xfrm>
          <a:off x="0" y="1"/>
          <a:ext cx="4079776" cy="7018737"/>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r>
                        <a:rPr lang="en-US" dirty="0"/>
                        <a:t>Course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Hiring and HR Systems</a:t>
                      </a:r>
                    </a:p>
                    <a:p>
                      <a:endParaRPr lang="en-US" dirty="0"/>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Back to Intro</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r>
                        <a:rPr lang="en-US" dirty="0"/>
                        <a:t>Main Menu</a:t>
                      </a:r>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Would You Like to Work on Hiring Today?</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branching homepage, where 5 tiles lead to different modules. </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1280188329"/>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4224683405"/>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Who would you like to work on hiring today?</a:t>
                      </a:r>
                    </a:p>
                    <a:p>
                      <a:endParaRPr lang="en-US" dirty="0">
                        <a:solidFill>
                          <a:schemeClr val="tx1"/>
                        </a:solidFill>
                      </a:endParaRP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41752143"/>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clickable tiles glow or pulse.</a:t>
                      </a:r>
                    </a:p>
                    <a:p>
                      <a:endParaRPr lang="en-US" b="0" dirty="0">
                        <a:solidFill>
                          <a:schemeClr val="tx1"/>
                        </a:solidFill>
                      </a:endParaRP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54906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407850165"/>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Student Employee Job Classification</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r>
                        <a:rPr lang="en-US" dirty="0"/>
                        <a:t>There will be a “return” button that takes learners back to the tile screen.</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593527136"/>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972214119"/>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3268121439"/>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CEETL Beetle might scurry across the scene to its place on the laptop. Background circle could pop, while text slides from left.</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68229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463711329"/>
              </p:ext>
            </p:extLst>
          </p:nvPr>
        </p:nvGraphicFramePr>
        <p:xfrm>
          <a:off x="0" y="1"/>
          <a:ext cx="4079776" cy="6877280"/>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I-9 Compliance</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a “return” button that takes learners back to the tile screen.</a:t>
                      </a:r>
                    </a:p>
                    <a:p>
                      <a:endParaRPr lang="en-US" dirty="0"/>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23458717"/>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2363925890"/>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1579697928"/>
              </p:ext>
            </p:extLst>
          </p:nvPr>
        </p:nvGraphicFramePr>
        <p:xfrm>
          <a:off x="4087664" y="5730404"/>
          <a:ext cx="8112224" cy="1188720"/>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Background circle could pop, while text slides from left. Map will be interactive, and arrow will slide from left to show the Student Services Building. When clicked on, a picture of the building will appear in a pop-out.</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14701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774054-2B18-4A01-A812-B6B2131423A9}"/>
              </a:ext>
            </a:extLst>
          </p:cNvPr>
          <p:cNvGraphicFramePr>
            <a:graphicFrameLocks noGrp="1"/>
          </p:cNvGraphicFramePr>
          <p:nvPr>
            <p:extLst>
              <p:ext uri="{D42A27DB-BD31-4B8C-83A1-F6EECF244321}">
                <p14:modId xmlns:p14="http://schemas.microsoft.com/office/powerpoint/2010/main" val="3273971056"/>
              </p:ext>
            </p:extLst>
          </p:nvPr>
        </p:nvGraphicFramePr>
        <p:xfrm>
          <a:off x="0" y="1"/>
          <a:ext cx="4079776" cy="6858001"/>
        </p:xfrm>
        <a:graphic>
          <a:graphicData uri="http://schemas.openxmlformats.org/drawingml/2006/table">
            <a:tbl>
              <a:tblPr firstRow="1" bandRow="1">
                <a:tableStyleId>{3B4B98B0-60AC-42C2-AFA5-B58CD77FA1E5}</a:tableStyleId>
              </a:tblPr>
              <a:tblGrid>
                <a:gridCol w="2039888">
                  <a:extLst>
                    <a:ext uri="{9D8B030D-6E8A-4147-A177-3AD203B41FA5}">
                      <a16:colId xmlns:a16="http://schemas.microsoft.com/office/drawing/2014/main" val="2393977784"/>
                    </a:ext>
                  </a:extLst>
                </a:gridCol>
                <a:gridCol w="2039888">
                  <a:extLst>
                    <a:ext uri="{9D8B030D-6E8A-4147-A177-3AD203B41FA5}">
                      <a16:colId xmlns:a16="http://schemas.microsoft.com/office/drawing/2014/main" val="3996455299"/>
                    </a:ext>
                  </a:extLst>
                </a:gridCol>
              </a:tblGrid>
              <a:tr h="1027984">
                <a:tc>
                  <a:txBody>
                    <a:bodyPr/>
                    <a:lstStyle/>
                    <a:p>
                      <a:r>
                        <a:rPr lang="en-US" b="0" dirty="0"/>
                        <a:t>Date: </a:t>
                      </a: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10 October 2020</a:t>
                      </a:r>
                    </a:p>
                    <a:p>
                      <a:endParaRPr lang="en-US" dirty="0"/>
                    </a:p>
                  </a:txBody>
                  <a:tcPr/>
                </a:tc>
                <a:extLst>
                  <a:ext uri="{0D108BD9-81ED-4DB2-BD59-A6C34878D82A}">
                    <a16:rowId xmlns:a16="http://schemas.microsoft.com/office/drawing/2014/main" val="1827205256"/>
                  </a:ext>
                </a:extLst>
              </a:tr>
              <a:tr h="102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Name:</a:t>
                      </a:r>
                    </a:p>
                  </a:txBody>
                  <a:tcPr/>
                </a:tc>
                <a:tc>
                  <a:txBody>
                    <a:bodyPr/>
                    <a:lstStyle/>
                    <a:p>
                      <a:r>
                        <a:rPr lang="en-US" dirty="0"/>
                        <a:t>Working with Hiring and HR Systems</a:t>
                      </a:r>
                    </a:p>
                  </a:txBody>
                  <a:tcPr/>
                </a:tc>
                <a:extLst>
                  <a:ext uri="{0D108BD9-81ED-4DB2-BD59-A6C34878D82A}">
                    <a16:rowId xmlns:a16="http://schemas.microsoft.com/office/drawing/2014/main" val="754848133"/>
                  </a:ext>
                </a:extLst>
              </a:tr>
              <a:tr h="1027984">
                <a:tc>
                  <a:txBody>
                    <a:bodyPr/>
                    <a:lstStyle/>
                    <a:p>
                      <a:r>
                        <a:rPr lang="en-US" dirty="0"/>
                        <a:t>Module #:</a:t>
                      </a:r>
                    </a:p>
                  </a:txBody>
                  <a:tcPr/>
                </a:tc>
                <a:tc>
                  <a:txBody>
                    <a:bodyPr/>
                    <a:lstStyle/>
                    <a:p>
                      <a:r>
                        <a:rPr lang="en-US" dirty="0"/>
                        <a:t>2</a:t>
                      </a:r>
                    </a:p>
                  </a:txBody>
                  <a:tcPr/>
                </a:tc>
                <a:extLst>
                  <a:ext uri="{0D108BD9-81ED-4DB2-BD59-A6C34878D82A}">
                    <a16:rowId xmlns:a16="http://schemas.microsoft.com/office/drawing/2014/main" val="8027238"/>
                  </a:ext>
                </a:extLst>
              </a:tr>
              <a:tr h="1027984">
                <a:tc>
                  <a:txBody>
                    <a:bodyPr/>
                    <a:lstStyle/>
                    <a:p>
                      <a:r>
                        <a:rPr lang="en-US" dirty="0"/>
                        <a:t>Module Section Title (Subtopic):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Student Assistants</a:t>
                      </a:r>
                    </a:p>
                    <a:p>
                      <a:endParaRPr lang="en-US" dirty="0"/>
                    </a:p>
                  </a:txBody>
                  <a:tcPr/>
                </a:tc>
                <a:extLst>
                  <a:ext uri="{0D108BD9-81ED-4DB2-BD59-A6C34878D82A}">
                    <a16:rowId xmlns:a16="http://schemas.microsoft.com/office/drawing/2014/main" val="1671195035"/>
                  </a:ext>
                </a:extLst>
              </a:tr>
              <a:tr h="1027984">
                <a:tc>
                  <a:txBody>
                    <a:bodyPr/>
                    <a:lstStyle/>
                    <a:p>
                      <a:r>
                        <a:rPr lang="en-US" dirty="0"/>
                        <a:t>Slide/Screen Title:</a:t>
                      </a:r>
                    </a:p>
                  </a:txBody>
                  <a:tcPr/>
                </a:tc>
                <a:tc>
                  <a:txBody>
                    <a:bodyPr/>
                    <a:lstStyle/>
                    <a:p>
                      <a:r>
                        <a:rPr lang="en-US" dirty="0"/>
                        <a:t>Hiring Paperwork</a:t>
                      </a:r>
                    </a:p>
                  </a:txBody>
                  <a:tcPr/>
                </a:tc>
                <a:extLst>
                  <a:ext uri="{0D108BD9-81ED-4DB2-BD59-A6C34878D82A}">
                    <a16:rowId xmlns:a16="http://schemas.microsoft.com/office/drawing/2014/main" val="2280316045"/>
                  </a:ext>
                </a:extLst>
              </a:tr>
              <a:tr h="1718081">
                <a:tc>
                  <a:txBody>
                    <a:bodyPr/>
                    <a:lstStyle/>
                    <a:p>
                      <a:r>
                        <a:rPr lang="en-US" dirty="0"/>
                        <a:t>Navigation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There will be a “return” button that takes learners back to the tile screen, in addition to “play” and “pause” buttons.</a:t>
                      </a:r>
                    </a:p>
                  </a:txBody>
                  <a:tcPr/>
                </a:tc>
                <a:extLst>
                  <a:ext uri="{0D108BD9-81ED-4DB2-BD59-A6C34878D82A}">
                    <a16:rowId xmlns:a16="http://schemas.microsoft.com/office/drawing/2014/main" val="1531258156"/>
                  </a:ext>
                </a:extLst>
              </a:tr>
            </a:tbl>
          </a:graphicData>
        </a:graphic>
      </p:graphicFrame>
      <p:graphicFrame>
        <p:nvGraphicFramePr>
          <p:cNvPr id="6" name="Table 5">
            <a:extLst>
              <a:ext uri="{FF2B5EF4-FFF2-40B4-BE49-F238E27FC236}">
                <a16:creationId xmlns:a16="http://schemas.microsoft.com/office/drawing/2014/main" id="{9F23106B-C135-415F-BDDF-02195121A10D}"/>
              </a:ext>
            </a:extLst>
          </p:cNvPr>
          <p:cNvGraphicFramePr>
            <a:graphicFrameLocks noGrp="1"/>
          </p:cNvGraphicFramePr>
          <p:nvPr>
            <p:extLst>
              <p:ext uri="{D42A27DB-BD31-4B8C-83A1-F6EECF244321}">
                <p14:modId xmlns:p14="http://schemas.microsoft.com/office/powerpoint/2010/main" val="2464165536"/>
              </p:ext>
            </p:extLst>
          </p:nvPr>
        </p:nvGraphicFramePr>
        <p:xfrm>
          <a:off x="4087664" y="0"/>
          <a:ext cx="8112224" cy="457718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817473580"/>
                    </a:ext>
                  </a:extLst>
                </a:gridCol>
              </a:tblGrid>
              <a:tr h="694769">
                <a:tc>
                  <a:txBody>
                    <a:bodyPr/>
                    <a:lstStyle/>
                    <a:p>
                      <a:r>
                        <a:rPr lang="en-US" b="0" dirty="0">
                          <a:solidFill>
                            <a:schemeClr val="tx1"/>
                          </a:solidFill>
                        </a:rPr>
                        <a:t>Graphics and Slide Text:</a:t>
                      </a:r>
                    </a:p>
                  </a:txBody>
                  <a:tcPr>
                    <a:solidFill>
                      <a:srgbClr val="D4ECDF"/>
                    </a:solidFill>
                  </a:tcPr>
                </a:tc>
                <a:extLst>
                  <a:ext uri="{0D108BD9-81ED-4DB2-BD59-A6C34878D82A}">
                    <a16:rowId xmlns:a16="http://schemas.microsoft.com/office/drawing/2014/main" val="1115567322"/>
                  </a:ext>
                </a:extLst>
              </a:tr>
              <a:tr h="3882415">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68618272"/>
                  </a:ext>
                </a:extLst>
              </a:tr>
            </a:tbl>
          </a:graphicData>
        </a:graphic>
      </p:graphicFrame>
      <p:graphicFrame>
        <p:nvGraphicFramePr>
          <p:cNvPr id="7" name="Table 6">
            <a:extLst>
              <a:ext uri="{FF2B5EF4-FFF2-40B4-BE49-F238E27FC236}">
                <a16:creationId xmlns:a16="http://schemas.microsoft.com/office/drawing/2014/main" id="{FAF411C1-28C8-4628-8EE1-8164A8BF5E6D}"/>
              </a:ext>
            </a:extLst>
          </p:cNvPr>
          <p:cNvGraphicFramePr>
            <a:graphicFrameLocks noGrp="1"/>
          </p:cNvGraphicFramePr>
          <p:nvPr>
            <p:extLst>
              <p:ext uri="{D42A27DB-BD31-4B8C-83A1-F6EECF244321}">
                <p14:modId xmlns:p14="http://schemas.microsoft.com/office/powerpoint/2010/main" val="1508448506"/>
              </p:ext>
            </p:extLst>
          </p:nvPr>
        </p:nvGraphicFramePr>
        <p:xfrm>
          <a:off x="4079776" y="4587404"/>
          <a:ext cx="8128000" cy="1136724"/>
        </p:xfrm>
        <a:graphic>
          <a:graphicData uri="http://schemas.openxmlformats.org/drawingml/2006/table">
            <a:tbl>
              <a:tblPr bandRow="1">
                <a:solidFill>
                  <a:schemeClr val="accent1">
                    <a:lumMod val="20000"/>
                    <a:lumOff val="80000"/>
                  </a:schemeClr>
                </a:solidFill>
                <a:tableStyleId>{5C22544A-7EE6-4342-B048-85BDC9FD1C3A}</a:tableStyleId>
              </a:tblPr>
              <a:tblGrid>
                <a:gridCol w="8128000">
                  <a:extLst>
                    <a:ext uri="{9D8B030D-6E8A-4147-A177-3AD203B41FA5}">
                      <a16:colId xmlns:a16="http://schemas.microsoft.com/office/drawing/2014/main" val="1098148039"/>
                    </a:ext>
                  </a:extLst>
                </a:gridCol>
              </a:tblGrid>
              <a:tr h="1136724">
                <a:tc>
                  <a:txBody>
                    <a:bodyPr/>
                    <a:lstStyle/>
                    <a:p>
                      <a:r>
                        <a:rPr lang="en-US" dirty="0"/>
                        <a:t>Narration/Voiceover:</a:t>
                      </a:r>
                    </a:p>
                    <a:p>
                      <a:r>
                        <a:rPr lang="en-US" dirty="0">
                          <a:solidFill>
                            <a:schemeClr val="tx1"/>
                          </a:solidFill>
                        </a:rPr>
                        <a:t>N/A</a:t>
                      </a:r>
                    </a:p>
                  </a:txBody>
                  <a:tcPr>
                    <a:solidFill>
                      <a:srgbClr val="D4ECDF"/>
                    </a:solidFill>
                  </a:tcPr>
                </a:tc>
                <a:extLst>
                  <a:ext uri="{0D108BD9-81ED-4DB2-BD59-A6C34878D82A}">
                    <a16:rowId xmlns:a16="http://schemas.microsoft.com/office/drawing/2014/main" val="2389310195"/>
                  </a:ext>
                </a:extLst>
              </a:tr>
            </a:tbl>
          </a:graphicData>
        </a:graphic>
      </p:graphicFrame>
      <p:graphicFrame>
        <p:nvGraphicFramePr>
          <p:cNvPr id="8" name="Table 7">
            <a:extLst>
              <a:ext uri="{FF2B5EF4-FFF2-40B4-BE49-F238E27FC236}">
                <a16:creationId xmlns:a16="http://schemas.microsoft.com/office/drawing/2014/main" id="{FE21B247-2754-465B-AEE7-CE586566949D}"/>
              </a:ext>
            </a:extLst>
          </p:cNvPr>
          <p:cNvGraphicFramePr>
            <a:graphicFrameLocks noGrp="1"/>
          </p:cNvGraphicFramePr>
          <p:nvPr>
            <p:extLst>
              <p:ext uri="{D42A27DB-BD31-4B8C-83A1-F6EECF244321}">
                <p14:modId xmlns:p14="http://schemas.microsoft.com/office/powerpoint/2010/main" val="2145362116"/>
              </p:ext>
            </p:extLst>
          </p:nvPr>
        </p:nvGraphicFramePr>
        <p:xfrm>
          <a:off x="4087664" y="5730404"/>
          <a:ext cx="8112224" cy="1136724"/>
        </p:xfrm>
        <a:graphic>
          <a:graphicData uri="http://schemas.openxmlformats.org/drawingml/2006/table">
            <a:tbl>
              <a:tblPr firstRow="1" bandRow="1">
                <a:tableStyleId>{5C22544A-7EE6-4342-B048-85BDC9FD1C3A}</a:tableStyleId>
              </a:tblPr>
              <a:tblGrid>
                <a:gridCol w="8112224">
                  <a:extLst>
                    <a:ext uri="{9D8B030D-6E8A-4147-A177-3AD203B41FA5}">
                      <a16:colId xmlns:a16="http://schemas.microsoft.com/office/drawing/2014/main" val="1381268321"/>
                    </a:ext>
                  </a:extLst>
                </a:gridCol>
              </a:tblGrid>
              <a:tr h="1136724">
                <a:tc>
                  <a:txBody>
                    <a:bodyPr/>
                    <a:lstStyle/>
                    <a:p>
                      <a:r>
                        <a:rPr lang="en-US" b="0" dirty="0">
                          <a:solidFill>
                            <a:schemeClr val="tx1"/>
                          </a:solidFill>
                        </a:rPr>
                        <a:t>Animation:</a:t>
                      </a:r>
                    </a:p>
                    <a:p>
                      <a:r>
                        <a:rPr lang="en-US" b="0" dirty="0">
                          <a:solidFill>
                            <a:schemeClr val="tx1"/>
                          </a:solidFill>
                        </a:rPr>
                        <a:t>N/A</a:t>
                      </a:r>
                    </a:p>
                  </a:txBody>
                  <a:tcPr>
                    <a:noFill/>
                  </a:tcPr>
                </a:tc>
                <a:extLst>
                  <a:ext uri="{0D108BD9-81ED-4DB2-BD59-A6C34878D82A}">
                    <a16:rowId xmlns:a16="http://schemas.microsoft.com/office/drawing/2014/main" val="3206677029"/>
                  </a:ext>
                </a:extLst>
              </a:tr>
            </a:tbl>
          </a:graphicData>
        </a:graphic>
      </p:graphicFrame>
    </p:spTree>
    <p:custDataLst>
      <p:tags r:id="rId1"/>
    </p:custDataLst>
    <p:extLst>
      <p:ext uri="{BB962C8B-B14F-4D97-AF65-F5344CB8AC3E}">
        <p14:creationId xmlns:p14="http://schemas.microsoft.com/office/powerpoint/2010/main" val="2419314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wjqX1l9e"/>
  <p:tag name="ARTICULATE_PROJECT_OPEN" val="0"/>
  <p:tag name="ARTICULATE_SLIDE_COUNT" val="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DOL courses">
      <a:dk1>
        <a:srgbClr val="2B2B26"/>
      </a:dk1>
      <a:lt1>
        <a:srgbClr val="F5F4EC"/>
      </a:lt1>
      <a:dk2>
        <a:srgbClr val="2B2B26"/>
      </a:dk2>
      <a:lt2>
        <a:srgbClr val="F5F4EC"/>
      </a:lt2>
      <a:accent1>
        <a:srgbClr val="42BA78"/>
      </a:accent1>
      <a:accent2>
        <a:srgbClr val="F3B918"/>
      </a:accent2>
      <a:accent3>
        <a:srgbClr val="F59CB1"/>
      </a:accent3>
      <a:accent4>
        <a:srgbClr val="56638A"/>
      </a:accent4>
      <a:accent5>
        <a:srgbClr val="FAC8CD"/>
      </a:accent5>
      <a:accent6>
        <a:srgbClr val="ED6A5A"/>
      </a:accent6>
      <a:hlink>
        <a:srgbClr val="42BA78"/>
      </a:hlink>
      <a:folHlink>
        <a:srgbClr val="F3B918"/>
      </a:folHlink>
    </a:clrScheme>
    <a:fontScheme name="Custom 3">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7108</Words>
  <Application>Microsoft Macintosh PowerPoint</Application>
  <PresentationFormat>Widescreen</PresentationFormat>
  <Paragraphs>2000</Paragraphs>
  <Slides>69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Source Sans Pro</vt:lpstr>
      <vt:lpstr>Source Sans Pro Black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Robin Sargent</dc:creator>
  <cp:lastModifiedBy>Leilani Serafin</cp:lastModifiedBy>
  <cp:revision>101</cp:revision>
  <dcterms:created xsi:type="dcterms:W3CDTF">2018-10-08T20:56:11Z</dcterms:created>
  <dcterms:modified xsi:type="dcterms:W3CDTF">2020-10-11T03:54:27Z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6F80156C-82AB-4A2E-9884-EFCAFAB5A8C1</vt:lpwstr>
  </property>
  <property fmtid="{D5CDD505-2E9C-101B-9397-08002B2CF9AE}" pid="3" name="ArticulatePath">
    <vt:lpwstr>IDOL_eLearning_Storyboard_Template</vt:lpwstr>
  </property>
</Properties>
</file>